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84" r:id="rId2"/>
    <p:sldId id="274" r:id="rId3"/>
    <p:sldId id="283" r:id="rId4"/>
    <p:sldId id="275" r:id="rId5"/>
    <p:sldId id="276" r:id="rId6"/>
    <p:sldId id="277" r:id="rId7"/>
    <p:sldId id="282" r:id="rId8"/>
    <p:sldId id="278" r:id="rId9"/>
    <p:sldId id="279" r:id="rId10"/>
    <p:sldId id="280" r:id="rId11"/>
    <p:sldId id="28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796" autoAdjust="0"/>
  </p:normalViewPr>
  <p:slideViewPr>
    <p:cSldViewPr>
      <p:cViewPr varScale="1">
        <p:scale>
          <a:sx n="80" d="100"/>
          <a:sy n="80" d="100"/>
        </p:scale>
        <p:origin x="8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16B2D-0DC8-4175-BB58-2860B4F66BB7}" type="datetimeFigureOut">
              <a:rPr lang="nl-NL" smtClean="0"/>
              <a:t>3-6-2020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48179-6505-40B1-9C4C-34C0B433FB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144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tekeningen</a:t>
            </a:r>
            <a:r>
              <a:rPr lang="nl-NL" baseline="0" dirty="0"/>
              <a:t> zijn uiteraard enigszins overdreven, maar ze maken het wip-effect wel wat beter voor te stellen voor leerlingen. U kunt ook een (digitale) kaart pakken en daarop pijlen intekenen. Een kaart met daarop het ijs tot aan de HUN-lijn en een kaart zonder dat ijs maakt het wellicht nog duidelijker.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854DD-03FC-4CF3-92D8-4D5D250D20C1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03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Geel =</a:t>
            </a:r>
            <a:r>
              <a:rPr lang="nl-NL" baseline="0" dirty="0"/>
              <a:t> duinen</a:t>
            </a:r>
            <a:br>
              <a:rPr lang="nl-NL" baseline="0" dirty="0"/>
            </a:br>
            <a:r>
              <a:rPr lang="nl-NL" baseline="0" dirty="0"/>
              <a:t>Paars = oude zeeklei</a:t>
            </a:r>
            <a:br>
              <a:rPr lang="nl-NL" baseline="0" dirty="0"/>
            </a:br>
            <a:r>
              <a:rPr lang="nl-NL" baseline="0" dirty="0"/>
              <a:t>Blauwe pijlen = eb en vloed</a:t>
            </a:r>
            <a:br>
              <a:rPr lang="nl-NL" baseline="0" dirty="0"/>
            </a:br>
            <a:r>
              <a:rPr lang="nl-NL" baseline="0" dirty="0"/>
              <a:t>Groen = veenmoeras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854DD-03FC-4CF3-92D8-4D5D250D20C1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53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 de foto:</a:t>
            </a:r>
            <a:r>
              <a:rPr lang="nl-NL" baseline="0" dirty="0"/>
              <a:t> terpdorp Hogebeintum (8,8 m)</a:t>
            </a:r>
          </a:p>
          <a:p>
            <a:r>
              <a:rPr lang="nl-NL" baseline="0" dirty="0"/>
              <a:t>De oranje terpen zijn het oudst, de witte het jongst (zie de legenda van figuur 15 in het lesboek).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854DD-03FC-4CF3-92D8-4D5D250D20C1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7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691AC5C-7A70-4D48-A33C-639DB426D6A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44CB3A19-DF7A-4570-AC33-1656990BA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4660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3A19-DF7A-4570-AC33-1656990BA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4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3A19-DF7A-4570-AC33-1656990BA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3A19-DF7A-4570-AC33-1656990BA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65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3A19-DF7A-4570-AC33-1656990BA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41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3A19-DF7A-4570-AC33-1656990BA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47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3A19-DF7A-4570-AC33-1656990BA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66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3A19-DF7A-4570-AC33-1656990BA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46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3A19-DF7A-4570-AC33-1656990BA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9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691AC5C-7A70-4D48-A33C-639DB426D6A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44CB3A19-DF7A-4570-AC33-1656990BA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8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44CB3A19-DF7A-4570-AC33-1656990BA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9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3A19-DF7A-4570-AC33-1656990BA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4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3A19-DF7A-4570-AC33-1656990BA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3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3A19-DF7A-4570-AC33-1656990BA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5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3A19-DF7A-4570-AC33-1656990BA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71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3A19-DF7A-4570-AC33-1656990BA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5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3A19-DF7A-4570-AC33-1656990BA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2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91AC5C-7A70-4D48-A33C-639DB426D6A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CB3A19-DF7A-4570-AC33-1656990BA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7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1250F2-634D-43D6-B099-08355FFAAC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D308B6C-6F9E-4725-808F-5B8E539FCE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65D3E30-6841-4E81-AE6E-BB1ED4D74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476672"/>
            <a:ext cx="8569867" cy="616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45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27584" y="942981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>
                <a:solidFill>
                  <a:prstClr val="black"/>
                </a:solidFill>
              </a:rPr>
              <a:t>Jongere afzettingen</a:t>
            </a:r>
            <a:br>
              <a:rPr lang="nl-NL" sz="2200" b="1" dirty="0">
                <a:solidFill>
                  <a:prstClr val="black"/>
                </a:solidFill>
              </a:rPr>
            </a:br>
            <a:r>
              <a:rPr lang="nl-NL" sz="2200" b="1" i="1" dirty="0">
                <a:solidFill>
                  <a:prstClr val="black"/>
                </a:solidFill>
              </a:rPr>
              <a:t>periode: 1.250 jaar geleden</a:t>
            </a:r>
          </a:p>
          <a:p>
            <a:endParaRPr lang="nl-NL" sz="1200" b="1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200" dirty="0">
                <a:solidFill>
                  <a:prstClr val="black"/>
                </a:solidFill>
              </a:rPr>
              <a:t>Door stormen had de zee nieuwe </a:t>
            </a:r>
            <a:br>
              <a:rPr lang="nl-NL" sz="2200" dirty="0">
                <a:solidFill>
                  <a:prstClr val="black"/>
                </a:solidFill>
              </a:rPr>
            </a:br>
            <a:r>
              <a:rPr lang="nl-NL" sz="2200" dirty="0">
                <a:solidFill>
                  <a:prstClr val="black"/>
                </a:solidFill>
              </a:rPr>
              <a:t>zeegaten geslagen.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sz="22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prstClr val="black"/>
                </a:solidFill>
              </a:rPr>
              <a:t>Veen dat hierbij niet was </a:t>
            </a:r>
            <a:br>
              <a:rPr lang="nl-NL" sz="2200" dirty="0">
                <a:solidFill>
                  <a:prstClr val="black"/>
                </a:solidFill>
              </a:rPr>
            </a:br>
            <a:r>
              <a:rPr lang="nl-NL" sz="2200" dirty="0">
                <a:solidFill>
                  <a:prstClr val="black"/>
                </a:solidFill>
              </a:rPr>
              <a:t>weggespoeld werd bedekt </a:t>
            </a:r>
            <a:br>
              <a:rPr lang="nl-NL" sz="2200" dirty="0">
                <a:solidFill>
                  <a:prstClr val="black"/>
                </a:solidFill>
              </a:rPr>
            </a:br>
            <a:r>
              <a:rPr lang="nl-NL" sz="2200" dirty="0">
                <a:solidFill>
                  <a:prstClr val="black"/>
                </a:solidFill>
              </a:rPr>
              <a:t>met zand en </a:t>
            </a:r>
            <a:r>
              <a:rPr lang="nl-NL" sz="2200" b="1" dirty="0">
                <a:solidFill>
                  <a:srgbClr val="1F497D"/>
                </a:solidFill>
              </a:rPr>
              <a:t>jonge zeeklei</a:t>
            </a:r>
            <a:r>
              <a:rPr lang="nl-NL" sz="2200" dirty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prstClr val="black"/>
                </a:solidFill>
              </a:rPr>
              <a:t>De zandbanken voor de kust </a:t>
            </a:r>
            <a:br>
              <a:rPr lang="nl-NL" sz="2200" dirty="0">
                <a:solidFill>
                  <a:prstClr val="black"/>
                </a:solidFill>
              </a:rPr>
            </a:br>
            <a:r>
              <a:rPr lang="nl-NL" sz="2200" dirty="0">
                <a:solidFill>
                  <a:prstClr val="black"/>
                </a:solidFill>
              </a:rPr>
              <a:t>braken door: </a:t>
            </a:r>
            <a:br>
              <a:rPr lang="nl-NL" sz="2200" dirty="0">
                <a:solidFill>
                  <a:prstClr val="black"/>
                </a:solidFill>
              </a:rPr>
            </a:b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- wind vormt een nieuwe duinenrij</a:t>
            </a:r>
            <a:b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- </a:t>
            </a:r>
            <a:r>
              <a:rPr lang="nl-NL" sz="2200" b="1" dirty="0">
                <a:solidFill>
                  <a:srgbClr val="1F497D"/>
                </a:solidFill>
                <a:sym typeface="Wingdings" panose="05000000000000000000" pitchFamily="2" charset="2"/>
              </a:rPr>
              <a:t>jonge duinen 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op en voor </a:t>
            </a:r>
            <a:b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  oude duinen</a:t>
            </a:r>
            <a:endParaRPr lang="nl-NL" sz="2200" b="1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82"/>
          <a:stretch/>
        </p:blipFill>
        <p:spPr bwMode="auto">
          <a:xfrm>
            <a:off x="7433494" y="5891183"/>
            <a:ext cx="1710506" cy="70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82"/>
          <a:stretch/>
        </p:blipFill>
        <p:spPr bwMode="auto">
          <a:xfrm>
            <a:off x="2984661" y="5884312"/>
            <a:ext cx="1922209" cy="68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37" r="10467" b="-1"/>
          <a:stretch/>
        </p:blipFill>
        <p:spPr bwMode="auto">
          <a:xfrm>
            <a:off x="4873905" y="5913389"/>
            <a:ext cx="2559589" cy="65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650" y="1080094"/>
            <a:ext cx="3832350" cy="474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860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5536" y="1089898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nl-NL" sz="2200" dirty="0">
                <a:solidFill>
                  <a:prstClr val="black"/>
                </a:solidFill>
              </a:rPr>
              <a:t>Langs de kust van Friesland en Groningen:</a:t>
            </a:r>
            <a:br>
              <a:rPr lang="nl-NL" sz="2200" dirty="0">
                <a:solidFill>
                  <a:prstClr val="black"/>
                </a:solidFill>
              </a:rPr>
            </a:br>
            <a:r>
              <a:rPr lang="nl-NL" sz="1200" dirty="0">
                <a:solidFill>
                  <a:prstClr val="black"/>
                </a:solidFill>
              </a:rPr>
              <a:t> </a:t>
            </a:r>
            <a:br>
              <a:rPr lang="nl-NL" sz="2200" dirty="0">
                <a:solidFill>
                  <a:prstClr val="black"/>
                </a:solidFill>
              </a:rPr>
            </a:br>
            <a:r>
              <a:rPr lang="nl-NL" sz="2200" dirty="0">
                <a:solidFill>
                  <a:prstClr val="black"/>
                </a:solidFill>
              </a:rPr>
              <a:t>- geen duinen én geen dijken</a:t>
            </a:r>
            <a:br>
              <a:rPr lang="nl-NL" sz="2200" dirty="0">
                <a:solidFill>
                  <a:prstClr val="black"/>
                </a:solidFill>
              </a:rPr>
            </a:b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nl-NL" sz="2200" b="1" dirty="0">
                <a:solidFill>
                  <a:srgbClr val="1F497D"/>
                </a:solidFill>
                <a:sym typeface="Wingdings" panose="05000000000000000000" pitchFamily="2" charset="2"/>
              </a:rPr>
              <a:t>terpen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 = kunstmatige heuvels</a:t>
            </a:r>
            <a:b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nl-NL" sz="12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b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- pas rond het jaar 1.000 kwamen er dijken</a:t>
            </a:r>
            <a:b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nl-NL" sz="12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b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- van ‘passieve’ naar ‘actieve’ bescherming</a:t>
            </a:r>
            <a:endParaRPr lang="nl-NL" sz="2200" b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0"/>
          <a:stretch/>
        </p:blipFill>
        <p:spPr bwMode="auto">
          <a:xfrm>
            <a:off x="5717051" y="1071954"/>
            <a:ext cx="3330116" cy="261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9"/>
          <a:stretch/>
        </p:blipFill>
        <p:spPr bwMode="auto">
          <a:xfrm>
            <a:off x="1331640" y="3789040"/>
            <a:ext cx="6989349" cy="278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981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68498" y="768322"/>
            <a:ext cx="838892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>
                <a:solidFill>
                  <a:prstClr val="black"/>
                </a:solidFill>
              </a:rPr>
              <a:t>Stijgende zeespiegel</a:t>
            </a:r>
          </a:p>
          <a:p>
            <a:endParaRPr lang="nl-NL" sz="1200" b="1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200" dirty="0">
                <a:solidFill>
                  <a:prstClr val="black"/>
                </a:solidFill>
              </a:rPr>
              <a:t>Tijdens het </a:t>
            </a:r>
            <a:r>
              <a:rPr lang="nl-NL" sz="2200" b="1" dirty="0">
                <a:solidFill>
                  <a:srgbClr val="1F497D"/>
                </a:solidFill>
              </a:rPr>
              <a:t>Holoceen</a:t>
            </a:r>
            <a:r>
              <a:rPr lang="nl-NL" sz="2200" dirty="0">
                <a:solidFill>
                  <a:prstClr val="black"/>
                </a:solidFill>
              </a:rPr>
              <a:t> warmde het klimaat snel op waardoor:</a:t>
            </a:r>
            <a:br>
              <a:rPr lang="nl-NL" sz="2200" dirty="0">
                <a:solidFill>
                  <a:prstClr val="black"/>
                </a:solidFill>
              </a:rPr>
            </a:br>
            <a:r>
              <a:rPr lang="nl-NL" sz="2200" dirty="0">
                <a:solidFill>
                  <a:prstClr val="black"/>
                </a:solidFill>
              </a:rPr>
              <a:t>- het landijs smolt</a:t>
            </a:r>
            <a:br>
              <a:rPr lang="nl-NL" sz="2200" dirty="0">
                <a:solidFill>
                  <a:prstClr val="black"/>
                </a:solidFill>
              </a:rPr>
            </a:br>
            <a:r>
              <a:rPr lang="nl-NL" sz="2200" dirty="0">
                <a:solidFill>
                  <a:prstClr val="black"/>
                </a:solidFill>
              </a:rPr>
              <a:t>-  de zeespiegel steeg 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 de Noordzee liep weer vol</a:t>
            </a:r>
            <a:b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- de kustlijn verschoof landinwaarts  </a:t>
            </a:r>
            <a:r>
              <a:rPr lang="nl-NL" sz="2200" b="1" dirty="0">
                <a:solidFill>
                  <a:srgbClr val="1F497D"/>
                </a:solidFill>
                <a:sym typeface="Wingdings" panose="05000000000000000000" pitchFamily="2" charset="2"/>
              </a:rPr>
              <a:t>transgressie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sz="12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Stijgende zeespiegel door smeltend landijs en bodemdaling:</a:t>
            </a:r>
            <a:b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- landijs in Scandinavië was erg dik en zwaar  bodem ingedrukt</a:t>
            </a:r>
            <a:b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- door smelten ijs komt aardkorst weer iets omhoog</a:t>
            </a:r>
            <a:b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- door stijging in Scandinavië bodemdaling in Noord-Nederland  wip</a:t>
            </a:r>
            <a:endParaRPr lang="nl-NL" sz="2200" dirty="0">
              <a:solidFill>
                <a:prstClr val="black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79512" y="5805263"/>
            <a:ext cx="1368152" cy="46623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123728" y="5623431"/>
            <a:ext cx="1368152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504656" y="5623431"/>
            <a:ext cx="1368152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380312" y="5805263"/>
            <a:ext cx="1368152" cy="4662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79512" y="627459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prstClr val="black"/>
                </a:solidFill>
              </a:rPr>
              <a:t>Scandinavië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504656" y="627459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prstClr val="black"/>
                </a:solidFill>
              </a:rPr>
              <a:t>Scandinavië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2123728" y="62860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prstClr val="black"/>
                </a:solidFill>
              </a:rPr>
              <a:t>Noord-NL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350795" y="62860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prstClr val="black"/>
                </a:solidFill>
              </a:rPr>
              <a:t>Noord-NL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115616" y="486916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prstClr val="black"/>
                </a:solidFill>
              </a:rPr>
              <a:t>Pleistoceen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545753" y="48790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prstClr val="black"/>
                </a:solidFill>
              </a:rPr>
              <a:t>Holoceen</a:t>
            </a:r>
          </a:p>
        </p:txBody>
      </p:sp>
      <p:cxnSp>
        <p:nvCxnSpPr>
          <p:cNvPr id="15" name="Rechte verbindingslijn met pijl 14"/>
          <p:cNvCxnSpPr>
            <a:endCxn id="4" idx="0"/>
          </p:cNvCxnSpPr>
          <p:nvPr/>
        </p:nvCxnSpPr>
        <p:spPr>
          <a:xfrm>
            <a:off x="863588" y="5334730"/>
            <a:ext cx="0" cy="47053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>
            <a:off x="8064388" y="5334730"/>
            <a:ext cx="0" cy="47053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>
            <a:stCxn id="5" idx="0"/>
          </p:cNvCxnSpPr>
          <p:nvPr/>
        </p:nvCxnSpPr>
        <p:spPr>
          <a:xfrm flipV="1">
            <a:off x="2807804" y="5063714"/>
            <a:ext cx="0" cy="559717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 flipV="1">
            <a:off x="6188732" y="5053831"/>
            <a:ext cx="0" cy="561799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90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386C58-4874-434B-9C37-0C870D84F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603647"/>
          </a:xfrm>
        </p:spPr>
        <p:txBody>
          <a:bodyPr/>
          <a:lstStyle/>
          <a:p>
            <a:r>
              <a:rPr lang="nl-NL" dirty="0"/>
              <a:t>Het gewicht van het ijs</a:t>
            </a:r>
          </a:p>
        </p:txBody>
      </p:sp>
      <p:pic>
        <p:nvPicPr>
          <p:cNvPr id="4" name="Afbeelding 3" descr="Afbeelding met tekst, shirt&#10;&#10;Automatisch gegenereerde beschrijving">
            <a:extLst>
              <a:ext uri="{FF2B5EF4-FFF2-40B4-BE49-F238E27FC236}">
                <a16:creationId xmlns:a16="http://schemas.microsoft.com/office/drawing/2014/main" id="{63782693-8545-4889-8F7A-EAC04FBAE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76872"/>
            <a:ext cx="5377681" cy="44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61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27584" y="908720"/>
            <a:ext cx="7308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2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 Bodemdaling + afsmelten ijs = </a:t>
            </a:r>
            <a:r>
              <a:rPr lang="nl-NL" sz="2200" b="1" dirty="0">
                <a:solidFill>
                  <a:prstClr val="black"/>
                </a:solidFill>
                <a:sym typeface="Wingdings" panose="05000000000000000000" pitchFamily="2" charset="2"/>
              </a:rPr>
              <a:t>relatieve zeespiegelstijging</a:t>
            </a:r>
            <a:endParaRPr lang="nl-NL" sz="22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51660"/>
            <a:ext cx="3989809" cy="463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82" y="2614103"/>
            <a:ext cx="4394258" cy="330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074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55027" y="548680"/>
            <a:ext cx="86409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2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prstClr val="black"/>
                </a:solidFill>
              </a:rPr>
              <a:t>Stijgende zeespiegel zorgde voor nattere omstandigheden in Nederland:</a:t>
            </a:r>
          </a:p>
          <a:p>
            <a:endParaRPr lang="nl-NL" sz="22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r>
              <a:rPr lang="nl-NL" sz="2200" dirty="0">
                <a:solidFill>
                  <a:prstClr val="black"/>
                </a:solidFill>
              </a:rPr>
              <a:t>     stijging zeespiegel 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 hoger </a:t>
            </a:r>
            <a:r>
              <a:rPr lang="nl-NL" sz="2200" b="1" dirty="0">
                <a:solidFill>
                  <a:prstClr val="black"/>
                </a:solidFill>
                <a:sym typeface="Wingdings" panose="05000000000000000000" pitchFamily="2" charset="2"/>
              </a:rPr>
              <a:t>grondwaterpeil 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 moeras  </a:t>
            </a:r>
            <a:r>
              <a:rPr lang="nl-NL" sz="2200" b="1" dirty="0">
                <a:solidFill>
                  <a:prstClr val="black"/>
                </a:solidFill>
                <a:sym typeface="Wingdings" panose="05000000000000000000" pitchFamily="2" charset="2"/>
              </a:rPr>
              <a:t>veen</a:t>
            </a:r>
          </a:p>
          <a:p>
            <a:endParaRPr lang="nl-NL" sz="22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Dit veen heet </a:t>
            </a:r>
            <a:r>
              <a:rPr lang="nl-NL" sz="2200" b="1" dirty="0">
                <a:solidFill>
                  <a:srgbClr val="1F497D"/>
                </a:solidFill>
                <a:sym typeface="Wingdings" panose="05000000000000000000" pitchFamily="2" charset="2"/>
              </a:rPr>
              <a:t>basisveen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: eerste laag ontstaan in Holoceen.</a:t>
            </a:r>
            <a:endParaRPr lang="nl-NL" sz="22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endParaRPr lang="nl-NL" sz="22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81248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200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53522" y="846377"/>
            <a:ext cx="85324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>
                <a:solidFill>
                  <a:prstClr val="black"/>
                </a:solidFill>
              </a:rPr>
              <a:t>Waddenkust </a:t>
            </a:r>
            <a:br>
              <a:rPr lang="nl-NL" sz="2200" b="1" dirty="0">
                <a:solidFill>
                  <a:prstClr val="black"/>
                </a:solidFill>
              </a:rPr>
            </a:br>
            <a:r>
              <a:rPr lang="nl-NL" sz="2200" b="1" i="1" dirty="0">
                <a:solidFill>
                  <a:prstClr val="black"/>
                </a:solidFill>
              </a:rPr>
              <a:t>periode: 6.000 jaar geleden</a:t>
            </a:r>
          </a:p>
          <a:p>
            <a:endParaRPr lang="nl-NL" sz="2200" b="1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Er</a:t>
            </a:r>
            <a:r>
              <a:rPr lang="nl-NL" sz="2200" b="1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ontstonden </a:t>
            </a:r>
            <a:r>
              <a:rPr lang="nl-NL" sz="2200" b="1" dirty="0">
                <a:solidFill>
                  <a:prstClr val="black"/>
                </a:solidFill>
                <a:sym typeface="Wingdings" panose="05000000000000000000" pitchFamily="2" charset="2"/>
              </a:rPr>
              <a:t>strandwallen 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toen er een einde kwam aan de transgressie.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sz="22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Strandwallen worden duinen:</a:t>
            </a:r>
            <a:b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stap 1: evenwijdig aan de kust lopen zandbanken niet meer onder water</a:t>
            </a:r>
            <a:b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stap 2: de wind neemt het droge zand mee naar de kust</a:t>
            </a:r>
            <a:b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stap 3: daar waait het op tot duinen</a:t>
            </a:r>
            <a:b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nl-NL" sz="2200" b="1" dirty="0">
                <a:solidFill>
                  <a:srgbClr val="1F497D"/>
                </a:solidFill>
                <a:sym typeface="Wingdings" panose="05000000000000000000" pitchFamily="2" charset="2"/>
              </a:rPr>
              <a:t>oude duinen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endParaRPr lang="nl-NL" sz="22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endParaRPr lang="nl-NL" sz="2200" dirty="0">
              <a:solidFill>
                <a:prstClr val="black"/>
              </a:solidFill>
            </a:endParaRPr>
          </a:p>
        </p:txBody>
      </p:sp>
      <p:sp>
        <p:nvSpPr>
          <p:cNvPr id="6" name="Vrije vorm 5"/>
          <p:cNvSpPr/>
          <p:nvPr/>
        </p:nvSpPr>
        <p:spPr>
          <a:xfrm>
            <a:off x="147484" y="6191011"/>
            <a:ext cx="2064774" cy="209812"/>
          </a:xfrm>
          <a:custGeom>
            <a:avLst/>
            <a:gdLst>
              <a:gd name="connsiteX0" fmla="*/ 0 w 2064774"/>
              <a:gd name="connsiteY0" fmla="*/ 209789 h 209812"/>
              <a:gd name="connsiteX1" fmla="*/ 339213 w 2064774"/>
              <a:gd name="connsiteY1" fmla="*/ 3312 h 209812"/>
              <a:gd name="connsiteX2" fmla="*/ 678426 w 2064774"/>
              <a:gd name="connsiteY2" fmla="*/ 209789 h 209812"/>
              <a:gd name="connsiteX3" fmla="*/ 1061884 w 2064774"/>
              <a:gd name="connsiteY3" fmla="*/ 18060 h 209812"/>
              <a:gd name="connsiteX4" fmla="*/ 1386348 w 2064774"/>
              <a:gd name="connsiteY4" fmla="*/ 195041 h 209812"/>
              <a:gd name="connsiteX5" fmla="*/ 1814051 w 2064774"/>
              <a:gd name="connsiteY5" fmla="*/ 3312 h 209812"/>
              <a:gd name="connsiteX6" fmla="*/ 2064774 w 2064774"/>
              <a:gd name="connsiteY6" fmla="*/ 91802 h 20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774" h="209812">
                <a:moveTo>
                  <a:pt x="0" y="209789"/>
                </a:moveTo>
                <a:cubicBezTo>
                  <a:pt x="113071" y="106550"/>
                  <a:pt x="226142" y="3312"/>
                  <a:pt x="339213" y="3312"/>
                </a:cubicBezTo>
                <a:cubicBezTo>
                  <a:pt x="452284" y="3312"/>
                  <a:pt x="557981" y="207331"/>
                  <a:pt x="678426" y="209789"/>
                </a:cubicBezTo>
                <a:cubicBezTo>
                  <a:pt x="798871" y="212247"/>
                  <a:pt x="943897" y="20518"/>
                  <a:pt x="1061884" y="18060"/>
                </a:cubicBezTo>
                <a:cubicBezTo>
                  <a:pt x="1179871" y="15602"/>
                  <a:pt x="1260987" y="197499"/>
                  <a:pt x="1386348" y="195041"/>
                </a:cubicBezTo>
                <a:cubicBezTo>
                  <a:pt x="1511709" y="192583"/>
                  <a:pt x="1700980" y="20518"/>
                  <a:pt x="1814051" y="3312"/>
                </a:cubicBezTo>
                <a:cubicBezTo>
                  <a:pt x="1927122" y="-13894"/>
                  <a:pt x="1995948" y="38954"/>
                  <a:pt x="2064774" y="9180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Vrije vorm 6"/>
          <p:cNvSpPr/>
          <p:nvPr/>
        </p:nvSpPr>
        <p:spPr>
          <a:xfrm>
            <a:off x="2109019" y="6061268"/>
            <a:ext cx="1194620" cy="383777"/>
          </a:xfrm>
          <a:custGeom>
            <a:avLst/>
            <a:gdLst>
              <a:gd name="connsiteX0" fmla="*/ 0 w 1194620"/>
              <a:gd name="connsiteY0" fmla="*/ 383777 h 383777"/>
              <a:gd name="connsiteX1" fmla="*/ 353962 w 1194620"/>
              <a:gd name="connsiteY1" fmla="*/ 319 h 383777"/>
              <a:gd name="connsiteX2" fmla="*/ 1194620 w 1194620"/>
              <a:gd name="connsiteY2" fmla="*/ 310035 h 38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4620" h="383777">
                <a:moveTo>
                  <a:pt x="0" y="383777"/>
                </a:moveTo>
                <a:cubicBezTo>
                  <a:pt x="77429" y="198193"/>
                  <a:pt x="154859" y="12609"/>
                  <a:pt x="353962" y="319"/>
                </a:cubicBezTo>
                <a:cubicBezTo>
                  <a:pt x="553065" y="-11971"/>
                  <a:pt x="1103672" y="334616"/>
                  <a:pt x="1194620" y="310035"/>
                </a:cubicBezTo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Vrije vorm 7"/>
          <p:cNvSpPr/>
          <p:nvPr/>
        </p:nvSpPr>
        <p:spPr>
          <a:xfrm>
            <a:off x="3244645" y="6282724"/>
            <a:ext cx="1047136" cy="88579"/>
          </a:xfrm>
          <a:custGeom>
            <a:avLst/>
            <a:gdLst>
              <a:gd name="connsiteX0" fmla="*/ 0 w 1047136"/>
              <a:gd name="connsiteY0" fmla="*/ 88579 h 88579"/>
              <a:gd name="connsiteX1" fmla="*/ 58994 w 1047136"/>
              <a:gd name="connsiteY1" fmla="*/ 73831 h 88579"/>
              <a:gd name="connsiteX2" fmla="*/ 294968 w 1047136"/>
              <a:gd name="connsiteY2" fmla="*/ 89 h 88579"/>
              <a:gd name="connsiteX3" fmla="*/ 530942 w 1047136"/>
              <a:gd name="connsiteY3" fmla="*/ 59082 h 88579"/>
              <a:gd name="connsiteX4" fmla="*/ 855407 w 1047136"/>
              <a:gd name="connsiteY4" fmla="*/ 89 h 88579"/>
              <a:gd name="connsiteX5" fmla="*/ 1047136 w 1047136"/>
              <a:gd name="connsiteY5" fmla="*/ 44334 h 8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7136" h="88579">
                <a:moveTo>
                  <a:pt x="0" y="88579"/>
                </a:moveTo>
                <a:cubicBezTo>
                  <a:pt x="4916" y="88579"/>
                  <a:pt x="9833" y="88579"/>
                  <a:pt x="58994" y="73831"/>
                </a:cubicBezTo>
                <a:cubicBezTo>
                  <a:pt x="108155" y="59083"/>
                  <a:pt x="216310" y="2547"/>
                  <a:pt x="294968" y="89"/>
                </a:cubicBezTo>
                <a:cubicBezTo>
                  <a:pt x="373626" y="-2369"/>
                  <a:pt x="437536" y="59082"/>
                  <a:pt x="530942" y="59082"/>
                </a:cubicBezTo>
                <a:cubicBezTo>
                  <a:pt x="624348" y="59082"/>
                  <a:pt x="769375" y="2547"/>
                  <a:pt x="855407" y="89"/>
                </a:cubicBezTo>
                <a:cubicBezTo>
                  <a:pt x="941439" y="-2369"/>
                  <a:pt x="1000433" y="46792"/>
                  <a:pt x="1047136" y="4433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10" name="Rechte verbindingslijn 9"/>
          <p:cNvCxnSpPr>
            <a:stCxn id="8" idx="5"/>
          </p:cNvCxnSpPr>
          <p:nvPr/>
        </p:nvCxnSpPr>
        <p:spPr>
          <a:xfrm flipV="1">
            <a:off x="4291781" y="6191012"/>
            <a:ext cx="2080419" cy="13604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Vrije vorm 12"/>
          <p:cNvSpPr/>
          <p:nvPr/>
        </p:nvSpPr>
        <p:spPr>
          <a:xfrm>
            <a:off x="6327058" y="5529553"/>
            <a:ext cx="2109019" cy="738512"/>
          </a:xfrm>
          <a:custGeom>
            <a:avLst/>
            <a:gdLst>
              <a:gd name="connsiteX0" fmla="*/ 0 w 2109019"/>
              <a:gd name="connsiteY0" fmla="*/ 738512 h 738512"/>
              <a:gd name="connsiteX1" fmla="*/ 988142 w 2109019"/>
              <a:gd name="connsiteY1" fmla="*/ 1092 h 738512"/>
              <a:gd name="connsiteX2" fmla="*/ 2109019 w 2109019"/>
              <a:gd name="connsiteY2" fmla="*/ 561531 h 73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9019" h="738512">
                <a:moveTo>
                  <a:pt x="0" y="738512"/>
                </a:moveTo>
                <a:cubicBezTo>
                  <a:pt x="318319" y="384550"/>
                  <a:pt x="636639" y="30589"/>
                  <a:pt x="988142" y="1092"/>
                </a:cubicBezTo>
                <a:cubicBezTo>
                  <a:pt x="1339645" y="-28405"/>
                  <a:pt x="2030361" y="549241"/>
                  <a:pt x="2109019" y="561531"/>
                </a:cubicBezTo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25" name="Rechte verbindingslijn met pijl 24"/>
          <p:cNvCxnSpPr/>
          <p:nvPr/>
        </p:nvCxnSpPr>
        <p:spPr>
          <a:xfrm>
            <a:off x="755576" y="6061268"/>
            <a:ext cx="1353443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/>
          <p:cNvCxnSpPr/>
          <p:nvPr/>
        </p:nvCxnSpPr>
        <p:spPr>
          <a:xfrm flipV="1">
            <a:off x="2585884" y="5529553"/>
            <a:ext cx="1338044" cy="50681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/>
          <p:cNvCxnSpPr/>
          <p:nvPr/>
        </p:nvCxnSpPr>
        <p:spPr>
          <a:xfrm flipV="1">
            <a:off x="4139952" y="5199887"/>
            <a:ext cx="1338044" cy="25340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/>
          <p:cNvCxnSpPr/>
          <p:nvPr/>
        </p:nvCxnSpPr>
        <p:spPr>
          <a:xfrm>
            <a:off x="5630396" y="5211025"/>
            <a:ext cx="1751171" cy="2422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Tekstvak 2050"/>
          <p:cNvSpPr txBox="1"/>
          <p:nvPr/>
        </p:nvSpPr>
        <p:spPr>
          <a:xfrm rot="20944511">
            <a:off x="3997484" y="4835767"/>
            <a:ext cx="114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</a:rPr>
              <a:t>wind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1036253" y="552955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2240359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1631AF-B6B5-4E7D-B05A-8A5AFE5D0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Oude duinen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F10A359-3E31-470C-8C04-42511FDC6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428121"/>
            <a:ext cx="6873322" cy="253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00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62081" y="125732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2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De strandwallen werden onderbroken </a:t>
            </a:r>
            <a:b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door </a:t>
            </a:r>
            <a:r>
              <a:rPr lang="nl-NL" sz="2200" b="1" dirty="0">
                <a:solidFill>
                  <a:prstClr val="black"/>
                </a:solidFill>
                <a:sym typeface="Wingdings" panose="05000000000000000000" pitchFamily="2" charset="2"/>
              </a:rPr>
              <a:t>zeegaten 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waardoor er achter de </a:t>
            </a:r>
            <a:b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oude duinen een getijgebied ontstond </a:t>
            </a:r>
            <a:b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waar zeeklei bezonk  </a:t>
            </a:r>
            <a:r>
              <a:rPr lang="nl-NL" sz="2200" b="1" dirty="0">
                <a:solidFill>
                  <a:srgbClr val="1F497D"/>
                </a:solidFill>
                <a:sym typeface="Wingdings" panose="05000000000000000000" pitchFamily="2" charset="2"/>
              </a:rPr>
              <a:t>oude zeeklei</a:t>
            </a:r>
            <a:endParaRPr lang="nl-NL" sz="2200" dirty="0">
              <a:solidFill>
                <a:srgbClr val="1F497D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sz="22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endParaRPr lang="nl-NL" sz="2200" dirty="0">
              <a:solidFill>
                <a:prstClr val="black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259633" y="3068961"/>
            <a:ext cx="360040" cy="172819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1274151" y="5157192"/>
            <a:ext cx="360040" cy="142706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11" name="Rechte verbindingslijn met pijl 10"/>
          <p:cNvCxnSpPr/>
          <p:nvPr/>
        </p:nvCxnSpPr>
        <p:spPr>
          <a:xfrm flipH="1">
            <a:off x="335858" y="4941627"/>
            <a:ext cx="635742" cy="0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Vrije vorm 14"/>
          <p:cNvSpPr/>
          <p:nvPr/>
        </p:nvSpPr>
        <p:spPr>
          <a:xfrm>
            <a:off x="0" y="5414318"/>
            <a:ext cx="1112148" cy="209812"/>
          </a:xfrm>
          <a:custGeom>
            <a:avLst/>
            <a:gdLst>
              <a:gd name="connsiteX0" fmla="*/ 0 w 2064774"/>
              <a:gd name="connsiteY0" fmla="*/ 209789 h 209812"/>
              <a:gd name="connsiteX1" fmla="*/ 339213 w 2064774"/>
              <a:gd name="connsiteY1" fmla="*/ 3312 h 209812"/>
              <a:gd name="connsiteX2" fmla="*/ 678426 w 2064774"/>
              <a:gd name="connsiteY2" fmla="*/ 209789 h 209812"/>
              <a:gd name="connsiteX3" fmla="*/ 1061884 w 2064774"/>
              <a:gd name="connsiteY3" fmla="*/ 18060 h 209812"/>
              <a:gd name="connsiteX4" fmla="*/ 1386348 w 2064774"/>
              <a:gd name="connsiteY4" fmla="*/ 195041 h 209812"/>
              <a:gd name="connsiteX5" fmla="*/ 1814051 w 2064774"/>
              <a:gd name="connsiteY5" fmla="*/ 3312 h 209812"/>
              <a:gd name="connsiteX6" fmla="*/ 2064774 w 2064774"/>
              <a:gd name="connsiteY6" fmla="*/ 91802 h 20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774" h="209812">
                <a:moveTo>
                  <a:pt x="0" y="209789"/>
                </a:moveTo>
                <a:cubicBezTo>
                  <a:pt x="113071" y="106550"/>
                  <a:pt x="226142" y="3312"/>
                  <a:pt x="339213" y="3312"/>
                </a:cubicBezTo>
                <a:cubicBezTo>
                  <a:pt x="452284" y="3312"/>
                  <a:pt x="557981" y="207331"/>
                  <a:pt x="678426" y="209789"/>
                </a:cubicBezTo>
                <a:cubicBezTo>
                  <a:pt x="798871" y="212247"/>
                  <a:pt x="943897" y="20518"/>
                  <a:pt x="1061884" y="18060"/>
                </a:cubicBezTo>
                <a:cubicBezTo>
                  <a:pt x="1179871" y="15602"/>
                  <a:pt x="1260987" y="197499"/>
                  <a:pt x="1386348" y="195041"/>
                </a:cubicBezTo>
                <a:cubicBezTo>
                  <a:pt x="1511709" y="192583"/>
                  <a:pt x="1700980" y="20518"/>
                  <a:pt x="1814051" y="3312"/>
                </a:cubicBezTo>
                <a:cubicBezTo>
                  <a:pt x="1927122" y="-13894"/>
                  <a:pt x="1995948" y="38954"/>
                  <a:pt x="2064774" y="9180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6" name="Vrije vorm 15"/>
          <p:cNvSpPr/>
          <p:nvPr/>
        </p:nvSpPr>
        <p:spPr>
          <a:xfrm>
            <a:off x="0" y="6343411"/>
            <a:ext cx="1112148" cy="209812"/>
          </a:xfrm>
          <a:custGeom>
            <a:avLst/>
            <a:gdLst>
              <a:gd name="connsiteX0" fmla="*/ 0 w 2064774"/>
              <a:gd name="connsiteY0" fmla="*/ 209789 h 209812"/>
              <a:gd name="connsiteX1" fmla="*/ 339213 w 2064774"/>
              <a:gd name="connsiteY1" fmla="*/ 3312 h 209812"/>
              <a:gd name="connsiteX2" fmla="*/ 678426 w 2064774"/>
              <a:gd name="connsiteY2" fmla="*/ 209789 h 209812"/>
              <a:gd name="connsiteX3" fmla="*/ 1061884 w 2064774"/>
              <a:gd name="connsiteY3" fmla="*/ 18060 h 209812"/>
              <a:gd name="connsiteX4" fmla="*/ 1386348 w 2064774"/>
              <a:gd name="connsiteY4" fmla="*/ 195041 h 209812"/>
              <a:gd name="connsiteX5" fmla="*/ 1814051 w 2064774"/>
              <a:gd name="connsiteY5" fmla="*/ 3312 h 209812"/>
              <a:gd name="connsiteX6" fmla="*/ 2064774 w 2064774"/>
              <a:gd name="connsiteY6" fmla="*/ 91802 h 20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774" h="209812">
                <a:moveTo>
                  <a:pt x="0" y="209789"/>
                </a:moveTo>
                <a:cubicBezTo>
                  <a:pt x="113071" y="106550"/>
                  <a:pt x="226142" y="3312"/>
                  <a:pt x="339213" y="3312"/>
                </a:cubicBezTo>
                <a:cubicBezTo>
                  <a:pt x="452284" y="3312"/>
                  <a:pt x="557981" y="207331"/>
                  <a:pt x="678426" y="209789"/>
                </a:cubicBezTo>
                <a:cubicBezTo>
                  <a:pt x="798871" y="212247"/>
                  <a:pt x="943897" y="20518"/>
                  <a:pt x="1061884" y="18060"/>
                </a:cubicBezTo>
                <a:cubicBezTo>
                  <a:pt x="1179871" y="15602"/>
                  <a:pt x="1260987" y="197499"/>
                  <a:pt x="1386348" y="195041"/>
                </a:cubicBezTo>
                <a:cubicBezTo>
                  <a:pt x="1511709" y="192583"/>
                  <a:pt x="1700980" y="20518"/>
                  <a:pt x="1814051" y="3312"/>
                </a:cubicBezTo>
                <a:cubicBezTo>
                  <a:pt x="1927122" y="-13894"/>
                  <a:pt x="1995948" y="38954"/>
                  <a:pt x="2064774" y="9180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7" name="Vrije vorm 16"/>
          <p:cNvSpPr/>
          <p:nvPr/>
        </p:nvSpPr>
        <p:spPr>
          <a:xfrm>
            <a:off x="1" y="3929862"/>
            <a:ext cx="1259632" cy="209812"/>
          </a:xfrm>
          <a:custGeom>
            <a:avLst/>
            <a:gdLst>
              <a:gd name="connsiteX0" fmla="*/ 0 w 2064774"/>
              <a:gd name="connsiteY0" fmla="*/ 209789 h 209812"/>
              <a:gd name="connsiteX1" fmla="*/ 339213 w 2064774"/>
              <a:gd name="connsiteY1" fmla="*/ 3312 h 209812"/>
              <a:gd name="connsiteX2" fmla="*/ 678426 w 2064774"/>
              <a:gd name="connsiteY2" fmla="*/ 209789 h 209812"/>
              <a:gd name="connsiteX3" fmla="*/ 1061884 w 2064774"/>
              <a:gd name="connsiteY3" fmla="*/ 18060 h 209812"/>
              <a:gd name="connsiteX4" fmla="*/ 1386348 w 2064774"/>
              <a:gd name="connsiteY4" fmla="*/ 195041 h 209812"/>
              <a:gd name="connsiteX5" fmla="*/ 1814051 w 2064774"/>
              <a:gd name="connsiteY5" fmla="*/ 3312 h 209812"/>
              <a:gd name="connsiteX6" fmla="*/ 2064774 w 2064774"/>
              <a:gd name="connsiteY6" fmla="*/ 91802 h 20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774" h="209812">
                <a:moveTo>
                  <a:pt x="0" y="209789"/>
                </a:moveTo>
                <a:cubicBezTo>
                  <a:pt x="113071" y="106550"/>
                  <a:pt x="226142" y="3312"/>
                  <a:pt x="339213" y="3312"/>
                </a:cubicBezTo>
                <a:cubicBezTo>
                  <a:pt x="452284" y="3312"/>
                  <a:pt x="557981" y="207331"/>
                  <a:pt x="678426" y="209789"/>
                </a:cubicBezTo>
                <a:cubicBezTo>
                  <a:pt x="798871" y="212247"/>
                  <a:pt x="943897" y="20518"/>
                  <a:pt x="1061884" y="18060"/>
                </a:cubicBezTo>
                <a:cubicBezTo>
                  <a:pt x="1179871" y="15602"/>
                  <a:pt x="1260987" y="197499"/>
                  <a:pt x="1386348" y="195041"/>
                </a:cubicBezTo>
                <a:cubicBezTo>
                  <a:pt x="1511709" y="192583"/>
                  <a:pt x="1700980" y="20518"/>
                  <a:pt x="1814051" y="3312"/>
                </a:cubicBezTo>
                <a:cubicBezTo>
                  <a:pt x="1927122" y="-13894"/>
                  <a:pt x="1995948" y="38954"/>
                  <a:pt x="2064774" y="9180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9" name="Ovaal 18"/>
          <p:cNvSpPr/>
          <p:nvPr/>
        </p:nvSpPr>
        <p:spPr>
          <a:xfrm>
            <a:off x="1634191" y="3732285"/>
            <a:ext cx="1576555" cy="235448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10" name="Rechte verbindingslijn met pijl 9"/>
          <p:cNvCxnSpPr/>
          <p:nvPr/>
        </p:nvCxnSpPr>
        <p:spPr>
          <a:xfrm>
            <a:off x="776290" y="4941626"/>
            <a:ext cx="1630583" cy="0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hoek 25"/>
          <p:cNvSpPr/>
          <p:nvPr/>
        </p:nvSpPr>
        <p:spPr>
          <a:xfrm>
            <a:off x="1603001" y="3068961"/>
            <a:ext cx="1607745" cy="66332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>
              <a:solidFill>
                <a:prstClr val="white"/>
              </a:solidFill>
            </a:endParaRPr>
          </a:p>
        </p:txBody>
      </p:sp>
      <p:sp>
        <p:nvSpPr>
          <p:cNvPr id="27" name="Rechthoek 26"/>
          <p:cNvSpPr/>
          <p:nvPr/>
        </p:nvSpPr>
        <p:spPr>
          <a:xfrm>
            <a:off x="1665383" y="6102559"/>
            <a:ext cx="1576554" cy="48170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8" name="Rechthoek 27"/>
          <p:cNvSpPr/>
          <p:nvPr/>
        </p:nvSpPr>
        <p:spPr>
          <a:xfrm>
            <a:off x="3241936" y="3068961"/>
            <a:ext cx="231561" cy="35153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10" y="1113103"/>
            <a:ext cx="3581063" cy="440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37" r="10467" b="-1"/>
          <a:stretch/>
        </p:blipFill>
        <p:spPr bwMode="auto">
          <a:xfrm>
            <a:off x="6289857" y="5736049"/>
            <a:ext cx="2850519" cy="73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82"/>
          <a:stretch/>
        </p:blipFill>
        <p:spPr bwMode="auto">
          <a:xfrm>
            <a:off x="4211960" y="5669979"/>
            <a:ext cx="207789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260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53425" y="872642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>
                <a:solidFill>
                  <a:prstClr val="black"/>
                </a:solidFill>
              </a:rPr>
              <a:t>Veenmoerassen </a:t>
            </a:r>
            <a:br>
              <a:rPr lang="nl-NL" sz="2200" b="1" dirty="0">
                <a:solidFill>
                  <a:prstClr val="black"/>
                </a:solidFill>
              </a:rPr>
            </a:br>
            <a:r>
              <a:rPr lang="nl-NL" sz="2200" b="1" i="1" dirty="0">
                <a:solidFill>
                  <a:prstClr val="black"/>
                </a:solidFill>
              </a:rPr>
              <a:t>periode: 6.000 – 2.500 jaar geleden</a:t>
            </a:r>
          </a:p>
          <a:p>
            <a:endParaRPr lang="nl-NL" sz="1200" b="1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200" dirty="0">
                <a:solidFill>
                  <a:prstClr val="black"/>
                </a:solidFill>
              </a:rPr>
              <a:t>De zeespiegelstijging  nam verder af </a:t>
            </a:r>
            <a:br>
              <a:rPr lang="nl-NL" sz="2200" dirty="0">
                <a:solidFill>
                  <a:prstClr val="black"/>
                </a:solidFill>
              </a:rPr>
            </a:b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 verschillende rijen strandwallen</a:t>
            </a:r>
            <a:b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endParaRPr lang="nl-NL" sz="22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prstClr val="black"/>
                </a:solidFill>
              </a:rPr>
              <a:t>De kustlijn verschoof westwaarts </a:t>
            </a:r>
            <a:br>
              <a:rPr lang="nl-NL" sz="2200" dirty="0">
                <a:solidFill>
                  <a:prstClr val="black"/>
                </a:solidFill>
              </a:rPr>
            </a:br>
            <a:r>
              <a:rPr lang="nl-NL" sz="2200" dirty="0">
                <a:solidFill>
                  <a:prstClr val="black"/>
                </a:solidFill>
              </a:rPr>
              <a:t>en kreeg een lage, lange duinenrij.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prstClr val="black"/>
                </a:solidFill>
              </a:rPr>
              <a:t>De zoute zee kreeg minder invloed </a:t>
            </a:r>
            <a:br>
              <a:rPr lang="nl-NL" sz="2200" dirty="0">
                <a:solidFill>
                  <a:prstClr val="black"/>
                </a:solidFill>
              </a:rPr>
            </a:br>
            <a:r>
              <a:rPr lang="nl-NL" sz="2200" dirty="0">
                <a:solidFill>
                  <a:prstClr val="black"/>
                </a:solidFill>
              </a:rPr>
              <a:t>achter de duinen.</a:t>
            </a:r>
            <a:endParaRPr lang="nl-NL" sz="22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Open water groeit dicht door </a:t>
            </a:r>
            <a:b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plantengroei en veen:</a:t>
            </a:r>
            <a:b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- </a:t>
            </a:r>
            <a:r>
              <a:rPr lang="nl-NL" sz="2200" b="1" dirty="0" err="1">
                <a:solidFill>
                  <a:srgbClr val="1F497D"/>
                </a:solidFill>
                <a:sym typeface="Wingdings" panose="05000000000000000000" pitchFamily="2" charset="2"/>
              </a:rPr>
              <a:t>verlanding</a:t>
            </a:r>
            <a:br>
              <a:rPr lang="nl-NL" sz="2200" b="1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- </a:t>
            </a:r>
            <a:r>
              <a:rPr lang="nl-NL" sz="2200" b="1" dirty="0">
                <a:solidFill>
                  <a:srgbClr val="1F497D"/>
                </a:solidFill>
                <a:sym typeface="Wingdings" panose="05000000000000000000" pitchFamily="2" charset="2"/>
              </a:rPr>
              <a:t>Hollandveen</a:t>
            </a:r>
            <a:endParaRPr lang="nl-NL" sz="2200" dirty="0">
              <a:solidFill>
                <a:srgbClr val="1F497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425" y="913806"/>
            <a:ext cx="4018575" cy="482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82"/>
          <a:stretch/>
        </p:blipFill>
        <p:spPr bwMode="auto">
          <a:xfrm>
            <a:off x="7433494" y="5891183"/>
            <a:ext cx="1710506" cy="70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82"/>
          <a:stretch/>
        </p:blipFill>
        <p:spPr bwMode="auto">
          <a:xfrm>
            <a:off x="2984661" y="5884312"/>
            <a:ext cx="1922209" cy="68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37" r="10467" b="-1"/>
          <a:stretch/>
        </p:blipFill>
        <p:spPr bwMode="auto">
          <a:xfrm>
            <a:off x="4873905" y="5913389"/>
            <a:ext cx="2559589" cy="65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144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126</TotalTime>
  <Words>500</Words>
  <Application>Microsoft Office PowerPoint</Application>
  <PresentationFormat>Diavoorstelling (4:3)</PresentationFormat>
  <Paragraphs>54</Paragraphs>
  <Slides>11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Corbel</vt:lpstr>
      <vt:lpstr>Wingdings</vt:lpstr>
      <vt:lpstr>Parallax</vt:lpstr>
      <vt:lpstr>PowerPoint-presentatie</vt:lpstr>
      <vt:lpstr>PowerPoint-presentatie</vt:lpstr>
      <vt:lpstr>Het gewicht van het ijs</vt:lpstr>
      <vt:lpstr>PowerPoint-presentatie</vt:lpstr>
      <vt:lpstr>PowerPoint-presentatie</vt:lpstr>
      <vt:lpstr>PowerPoint-presentatie</vt:lpstr>
      <vt:lpstr>Oude duinen</vt:lpstr>
      <vt:lpstr>PowerPoint-presentatie</vt:lpstr>
      <vt:lpstr>PowerPoint-presentatie</vt:lpstr>
      <vt:lpstr>PowerPoint-presentatie</vt:lpstr>
      <vt:lpstr>PowerPoint-presentatie</vt:lpstr>
    </vt:vector>
  </TitlesOfParts>
  <Company>ThiemeMeulenhoff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Roubroeks, Wendy</dc:creator>
  <cp:lastModifiedBy>Doeke Faber</cp:lastModifiedBy>
  <cp:revision>62</cp:revision>
  <dcterms:created xsi:type="dcterms:W3CDTF">2014-04-14T14:11:18Z</dcterms:created>
  <dcterms:modified xsi:type="dcterms:W3CDTF">2020-06-03T07:51:00Z</dcterms:modified>
</cp:coreProperties>
</file>